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3" r:id="rId27"/>
    <p:sldId id="281" r:id="rId28"/>
    <p:sldId id="282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GflGs2s1B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read_poo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-radio.net/2006/04/episode-12-concurrency-pt-1/" TargetMode="External"/><Relationship Id="rId2" Type="http://schemas.openxmlformats.org/officeDocument/2006/relationships/hyperlink" Target="https://en.wikipedia.org/wiki/Concurrency_patter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e-radio.net/2006/09/episode-29-concurrency-pt-3/" TargetMode="External"/><Relationship Id="rId4" Type="http://schemas.openxmlformats.org/officeDocument/2006/relationships/hyperlink" Target="http://www.se-radio.net/2006/06/episode-19-concurrency-pt-2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httpd.apache.org/docs/2.4/mod/mpm_winnt.html" TargetMode="External"/><Relationship Id="rId7" Type="http://schemas.openxmlformats.org/officeDocument/2006/relationships/hyperlink" Target="https://serverfault.com/questions/383526/how-do-i-select-which-apache-mpm-to-use" TargetMode="External"/><Relationship Id="rId2" Type="http://schemas.openxmlformats.org/officeDocument/2006/relationships/hyperlink" Target="https://httpd.apache.org/docs/2.4/mod/prefork.html#how-it-work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ckoverflow.com/questions/16354460/forking-vs-threading" TargetMode="External"/><Relationship Id="rId5" Type="http://schemas.openxmlformats.org/officeDocument/2006/relationships/hyperlink" Target="https://httpd.apache.org/docs/2.4/mod/event.html#requirements" TargetMode="External"/><Relationship Id="rId4" Type="http://schemas.openxmlformats.org/officeDocument/2006/relationships/hyperlink" Target="https://httpd.apache.org/docs/2.4/mod/worker.html#how-it-works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lanvaux.ca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ckoverflow.com/questions/3058272/explain-leader-follower-patter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Fork_bom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 Patterns for Concurrency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Germain Le Chapelain, LaSalle College, 2023</a:t>
            </a:r>
          </a:p>
        </p:txBody>
      </p:sp>
    </p:spTree>
    <p:extLst>
      <p:ext uri="{BB962C8B-B14F-4D97-AF65-F5344CB8AC3E}">
        <p14:creationId xmlns:p14="http://schemas.microsoft.com/office/powerpoint/2010/main" val="3443723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Reactor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`Absorb’ Events concurrently</a:t>
            </a:r>
          </a:p>
          <a:p>
            <a:r>
              <a:rPr lang="en-US" dirty="0"/>
              <a:t>Dispatch them </a:t>
            </a:r>
            <a:r>
              <a:rPr lang="en-US" dirty="0" err="1"/>
              <a:t>synchroneously</a:t>
            </a:r>
            <a:endParaRPr lang="en-US" dirty="0"/>
          </a:p>
          <a:p>
            <a:r>
              <a:rPr lang="en-US" dirty="0"/>
              <a:t>Used in </a:t>
            </a:r>
            <a:r>
              <a:rPr lang="en-US" b="1" dirty="0"/>
              <a:t>Node.js</a:t>
            </a:r>
          </a:p>
        </p:txBody>
      </p:sp>
    </p:spTree>
    <p:extLst>
      <p:ext uri="{BB962C8B-B14F-4D97-AF65-F5344CB8AC3E}">
        <p14:creationId xmlns:p14="http://schemas.microsoft.com/office/powerpoint/2010/main" val="1948945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write lock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shared_mutex</a:t>
            </a:r>
            <a:r>
              <a:rPr lang="en-US" dirty="0"/>
              <a:t> &lt;- primitive, but recent</a:t>
            </a:r>
          </a:p>
          <a:p>
            <a:r>
              <a:rPr lang="en-US" dirty="0"/>
              <a:t>Win32 has to implement ! (thus the pattern)</a:t>
            </a:r>
          </a:p>
          <a:p>
            <a:r>
              <a:rPr lang="en-US" dirty="0"/>
              <a:t>Unix file locks</a:t>
            </a:r>
          </a:p>
        </p:txBody>
      </p:sp>
    </p:spTree>
    <p:extLst>
      <p:ext uri="{BB962C8B-B14F-4D97-AF65-F5344CB8AC3E}">
        <p14:creationId xmlns:p14="http://schemas.microsoft.com/office/powerpoint/2010/main" val="506555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Scheduler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? &lt;- </a:t>
            </a:r>
            <a:r>
              <a:rPr lang="en-US" sz="2400" dirty="0">
                <a:hlinkClick r:id="rId2"/>
              </a:rPr>
              <a:t>https://www.youtube.com/watch?v=sGflGs2s1Bg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For actual kernel (scheduling processes &amp; thread)</a:t>
            </a:r>
          </a:p>
          <a:p>
            <a:pPr marL="0" indent="0">
              <a:buNone/>
            </a:pPr>
            <a:r>
              <a:rPr lang="en-US" sz="2400" dirty="0"/>
              <a:t>A science (operation research, queue management)</a:t>
            </a:r>
          </a:p>
          <a:p>
            <a:pPr marL="0" indent="0">
              <a:buNone/>
            </a:pPr>
            <a:r>
              <a:rPr lang="en-US" sz="2400" dirty="0"/>
              <a:t>To </a:t>
            </a:r>
            <a:r>
              <a:rPr lang="en-US" sz="2400" i="1" dirty="0"/>
              <a:t>affect</a:t>
            </a:r>
            <a:r>
              <a:rPr lang="en-US" sz="2400" dirty="0"/>
              <a:t> operating system scheduler in your program:</a:t>
            </a:r>
          </a:p>
          <a:p>
            <a:r>
              <a:rPr lang="en-US" sz="2400" dirty="0"/>
              <a:t>Set affinity</a:t>
            </a:r>
          </a:p>
          <a:p>
            <a:r>
              <a:rPr lang="en-US" sz="2400" dirty="0"/>
              <a:t>Set priority</a:t>
            </a:r>
          </a:p>
        </p:txBody>
      </p:sp>
    </p:spTree>
    <p:extLst>
      <p:ext uri="{BB962C8B-B14F-4D97-AF65-F5344CB8AC3E}">
        <p14:creationId xmlns:p14="http://schemas.microsoft.com/office/powerpoint/2010/main" val="2538195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pool pattern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469" y="694944"/>
            <a:ext cx="6550153" cy="33897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34784" y="4084648"/>
            <a:ext cx="4183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https://en.wikipedia.org/wiki/Thread_pool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76928" y="4453980"/>
            <a:ext cx="4315968" cy="15566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Also called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replicated workers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worker-crew model</a:t>
            </a:r>
          </a:p>
        </p:txBody>
      </p:sp>
    </p:spTree>
    <p:extLst>
      <p:ext uri="{BB962C8B-B14F-4D97-AF65-F5344CB8AC3E}">
        <p14:creationId xmlns:p14="http://schemas.microsoft.com/office/powerpoint/2010/main" val="2796473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Thread-local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7255" y="1729347"/>
            <a:ext cx="7315200" cy="313762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Courier" pitchFamily="2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solidFill>
                  <a:srgbClr val="002060"/>
                </a:solidFill>
                <a:latin typeface="Courier" pitchFamily="2" charset="0"/>
                <a:cs typeface="Courier New" panose="02070309020205020404" pitchFamily="49" charset="0"/>
              </a:rPr>
              <a:t>threads.h</a:t>
            </a:r>
            <a:r>
              <a:rPr lang="en-US" dirty="0">
                <a:solidFill>
                  <a:srgbClr val="002060"/>
                </a:solidFill>
                <a:latin typeface="Courier" pitchFamily="2" charset="0"/>
                <a:cs typeface="Courier New" panose="02070309020205020404" pitchFamily="49" charset="0"/>
              </a:rPr>
              <a:t>&gt;</a:t>
            </a:r>
            <a:br>
              <a:rPr lang="en-US" dirty="0">
                <a:solidFill>
                  <a:srgbClr val="002060"/>
                </a:solidFill>
                <a:latin typeface="Courier" pitchFamily="2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002060"/>
                </a:solidFill>
                <a:latin typeface="Courier" pitchFamily="2" charset="0"/>
                <a:cs typeface="Courier New" panose="02070309020205020404" pitchFamily="49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Courier" pitchFamily="2" charset="0"/>
                <a:cs typeface="Courier New" panose="02070309020205020404" pitchFamily="49" charset="0"/>
              </a:rPr>
            </a:br>
            <a:r>
              <a:rPr lang="en-US" dirty="0" err="1">
                <a:solidFill>
                  <a:srgbClr val="002060"/>
                </a:solidFill>
                <a:latin typeface="Courier" pitchFamily="2" charset="0"/>
                <a:cs typeface="Courier New" panose="02070309020205020404" pitchFamily="49" charset="0"/>
              </a:rPr>
              <a:t>thread_local</a:t>
            </a:r>
            <a:r>
              <a:rPr lang="en-US" dirty="0">
                <a:solidFill>
                  <a:srgbClr val="002060"/>
                </a:solidFill>
                <a:latin typeface="Courier" pitchFamily="2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urier" pitchFamily="2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2060"/>
                </a:solidFill>
                <a:latin typeface="Courier" pitchFamily="2" charset="0"/>
                <a:cs typeface="Courier New" panose="02070309020205020404" pitchFamily="49" charset="0"/>
              </a:rPr>
              <a:t> foo = 0;</a:t>
            </a:r>
          </a:p>
        </p:txBody>
      </p:sp>
    </p:spTree>
    <p:extLst>
      <p:ext uri="{BB962C8B-B14F-4D97-AF65-F5344CB8AC3E}">
        <p14:creationId xmlns:p14="http://schemas.microsoft.com/office/powerpoint/2010/main" val="570616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wait…</a:t>
            </a:r>
            <a:br>
              <a:rPr lang="en-US" dirty="0"/>
            </a:br>
            <a:r>
              <a:rPr lang="en-US" dirty="0"/>
              <a:t>…there is more!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https://en.wikipedia.org/wiki/Concurrency_pattern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http://www.se-radio.net/2006/04/episode-12-concurrency-pt-1/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http://www.se-radio.net/2006/06/episode-19-concurrency-pt-2/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http://www.se-radio.net/2006/09/episode-29-concurrency-pt-3/</a:t>
            </a:r>
            <a:endParaRPr lang="en-US" dirty="0"/>
          </a:p>
          <a:p>
            <a:r>
              <a:rPr lang="en-US" dirty="0"/>
              <a:t>Bonus Design Pattern from the </a:t>
            </a:r>
            <a:r>
              <a:rPr lang="en-US" dirty="0" smtClean="0"/>
              <a:t>radio🎵🎶</a:t>
            </a:r>
          </a:p>
          <a:p>
            <a:pPr lvl="1"/>
            <a:r>
              <a:rPr lang="en-US" dirty="0" smtClean="0"/>
              <a:t>Simple-lock (I guess if you only have one atomic operation.)</a:t>
            </a:r>
          </a:p>
          <a:p>
            <a:pPr lvl="1"/>
            <a:r>
              <a:rPr lang="en-US" dirty="0" smtClean="0"/>
              <a:t>Futures! (Haven’t looked </a:t>
            </a:r>
            <a:r>
              <a:rPr lang="en-US" dirty="0" err="1" smtClean="0">
                <a:latin typeface="Courier" pitchFamily="2" charset="0"/>
              </a:rPr>
              <a:t>std</a:t>
            </a:r>
            <a:r>
              <a:rPr lang="en-US" dirty="0" smtClean="0">
                <a:latin typeface="Courier" pitchFamily="2" charset="0"/>
              </a:rPr>
              <a:t>::</a:t>
            </a:r>
            <a:r>
              <a:rPr lang="en-US" dirty="0" err="1" smtClean="0">
                <a:latin typeface="Courier" pitchFamily="2" charset="0"/>
              </a:rPr>
              <a:t>async</a:t>
            </a:r>
            <a:r>
              <a:rPr lang="en-US" dirty="0" smtClean="0">
                <a:latin typeface="Courier" pitchFamily="2" charset="0"/>
              </a:rPr>
              <a:t> </a:t>
            </a:r>
            <a:r>
              <a:rPr lang="en-US" dirty="0" smtClean="0"/>
              <a:t>further.)</a:t>
            </a:r>
          </a:p>
          <a:p>
            <a:pPr lvl="1"/>
            <a:r>
              <a:rPr lang="en-US" dirty="0" smtClean="0"/>
              <a:t>Scope-locking (not in Java?)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96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What’s Really Used in production 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78588" y="2000250"/>
            <a:ext cx="2095500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52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guess?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338" y="1385887"/>
            <a:ext cx="2794000" cy="4076700"/>
          </a:xfrm>
        </p:spPr>
      </p:pic>
    </p:spTree>
    <p:extLst>
      <p:ext uri="{BB962C8B-B14F-4D97-AF65-F5344CB8AC3E}">
        <p14:creationId xmlns:p14="http://schemas.microsoft.com/office/powerpoint/2010/main" val="2175734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not?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275" y="1267968"/>
            <a:ext cx="5478125" cy="4035552"/>
          </a:xfrm>
        </p:spPr>
      </p:pic>
    </p:spTree>
    <p:extLst>
      <p:ext uri="{BB962C8B-B14F-4D97-AF65-F5344CB8AC3E}">
        <p14:creationId xmlns:p14="http://schemas.microsoft.com/office/powerpoint/2010/main" val="381808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have a look!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4920342"/>
            <a:ext cx="7315200" cy="1064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accent1"/>
                </a:solidFill>
              </a:rPr>
              <a:t>That thing I was telling you by email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268" y="1123837"/>
            <a:ext cx="7315200" cy="278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52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 </a:t>
            </a:r>
            <a:r>
              <a:rPr lang="en-US" dirty="0" err="1"/>
              <a:t>BlockingQueue</a:t>
            </a:r>
            <a:r>
              <a:rPr lang="en-US" dirty="0"/>
              <a:t>..</a:t>
            </a:r>
          </a:p>
          <a:p>
            <a:r>
              <a:rPr lang="en-US" dirty="0"/>
              <a:t>…Synchronizing calls to method, that may be concurrent</a:t>
            </a:r>
          </a:p>
          <a:p>
            <a:r>
              <a:rPr lang="en-US" dirty="0"/>
              <a:t>Seems Java specifics?</a:t>
            </a:r>
          </a:p>
        </p:txBody>
      </p:sp>
    </p:spTree>
    <p:extLst>
      <p:ext uri="{BB962C8B-B14F-4D97-AF65-F5344CB8AC3E}">
        <p14:creationId xmlns:p14="http://schemas.microsoft.com/office/powerpoint/2010/main" val="3814240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Looked for `</a:t>
            </a:r>
            <a:r>
              <a:rPr lang="en-US" dirty="0">
                <a:latin typeface="Courier" pitchFamily="2" charset="0"/>
              </a:rPr>
              <a:t>listen</a:t>
            </a:r>
            <a:r>
              <a:rPr lang="en-US" dirty="0"/>
              <a:t>’ in the “core” source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Searching for `</a:t>
            </a:r>
            <a:r>
              <a:rPr lang="en-US" dirty="0">
                <a:solidFill>
                  <a:srgbClr val="002060"/>
                </a:solidFill>
                <a:latin typeface="Courier" pitchFamily="2" charset="0"/>
              </a:rPr>
              <a:t>listen()</a:t>
            </a:r>
            <a:r>
              <a:rPr lang="en-US" dirty="0"/>
              <a:t>’ in </a:t>
            </a:r>
            <a:r>
              <a:rPr lang="en-US" dirty="0">
                <a:latin typeface="Courier" pitchFamily="2" charset="0"/>
              </a:rPr>
              <a:t>https://svn.apache.org/repos/asf/httpd/httpd/trunk/</a:t>
            </a:r>
            <a:r>
              <a:rPr lang="en-US" b="1" dirty="0">
                <a:latin typeface="Courier" pitchFamily="2" charset="0"/>
              </a:rPr>
              <a:t>server</a:t>
            </a:r>
            <a:endParaRPr lang="en-US" b="1" dirty="0">
              <a:solidFill>
                <a:srgbClr val="002060"/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680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/>
          <a:lstStyle/>
          <a:p>
            <a:r>
              <a:rPr lang="en-US" dirty="0">
                <a:latin typeface="Courier" pitchFamily="2" charset="0"/>
              </a:rPr>
              <a:t/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https://svn.apache.org/repos/asf/httpd/httpd/trunk/</a:t>
            </a:r>
            <a:r>
              <a:rPr lang="en-US" b="1" dirty="0">
                <a:latin typeface="Courier" pitchFamily="2" charset="0"/>
              </a:rPr>
              <a:t>server</a:t>
            </a:r>
            <a:endParaRPr lang="en-US" b="1" dirty="0">
              <a:solidFill>
                <a:srgbClr val="002060"/>
              </a:solidFill>
              <a:latin typeface="Courier" pitchFamily="2" charset="0"/>
            </a:endParaRPr>
          </a:p>
        </p:txBody>
      </p:sp>
      <p:sp>
        <p:nvSpPr>
          <p:cNvPr id="7" name="Right Brace 6"/>
          <p:cNvSpPr/>
          <p:nvPr/>
        </p:nvSpPr>
        <p:spPr>
          <a:xfrm rot="5400000">
            <a:off x="5464812" y="3589043"/>
            <a:ext cx="124705" cy="6997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 rot="5400000">
            <a:off x="4480358" y="3661921"/>
            <a:ext cx="181332" cy="5745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16200000" flipV="1">
            <a:off x="7442454" y="-201930"/>
            <a:ext cx="219456" cy="68168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13398" y="2727435"/>
            <a:ext cx="2266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Subversion repository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43756" y="3997950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Branch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11081" y="4001284"/>
            <a:ext cx="1432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“Core”</a:t>
            </a:r>
            <a:br>
              <a:rPr lang="en-US" dirty="0"/>
            </a:br>
            <a:r>
              <a:rPr lang="en-US" dirty="0"/>
              <a:t>Source Code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49" y="1315582"/>
            <a:ext cx="3606268" cy="400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48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why </a:t>
            </a:r>
            <a:r>
              <a:rPr lang="en-US" dirty="0">
                <a:latin typeface="Courier" pitchFamily="2" charset="0"/>
              </a:rPr>
              <a:t>listen()</a:t>
            </a:r>
            <a:r>
              <a:rPr lang="en-US" dirty="0"/>
              <a:t> actually ?</a:t>
            </a:r>
            <a:br>
              <a:rPr lang="en-US" dirty="0"/>
            </a:br>
            <a:r>
              <a:rPr lang="en-US" dirty="0"/>
              <a:t>(I spoke of it last lesson about </a:t>
            </a:r>
            <a:r>
              <a:rPr lang="en-US" dirty="0">
                <a:latin typeface="Courier" pitchFamily="2" charset="0"/>
              </a:rPr>
              <a:t>open()</a:t>
            </a:r>
            <a:r>
              <a:rPr lang="en-US" dirty="0"/>
              <a:t>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91665" y="487638"/>
            <a:ext cx="4958460" cy="637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75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n-US" dirty="0"/>
              <a:t>But why </a:t>
            </a:r>
            <a:r>
              <a:rPr lang="en-US" dirty="0">
                <a:latin typeface="Courier" pitchFamily="2" charset="0"/>
              </a:rPr>
              <a:t>listen()</a:t>
            </a:r>
            <a:r>
              <a:rPr lang="en-US" dirty="0"/>
              <a:t> actually ?</a:t>
            </a:r>
            <a:br>
              <a:rPr lang="en-US" dirty="0"/>
            </a:br>
            <a:r>
              <a:rPr lang="en-US" dirty="0"/>
              <a:t>(I spoke of it last lesson about </a:t>
            </a:r>
            <a:r>
              <a:rPr lang="en-US" dirty="0">
                <a:latin typeface="Courier" pitchFamily="2" charset="0"/>
              </a:rPr>
              <a:t>open()</a:t>
            </a:r>
            <a:r>
              <a:rPr lang="en-US" dirty="0"/>
              <a:t>)</a:t>
            </a: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464" y="527051"/>
            <a:ext cx="8669340" cy="1113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97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why </a:t>
            </a:r>
            <a:r>
              <a:rPr lang="en-US" dirty="0">
                <a:latin typeface="Courier" pitchFamily="2" charset="0"/>
              </a:rPr>
              <a:t>listen()</a:t>
            </a:r>
            <a:r>
              <a:rPr lang="en-US" dirty="0"/>
              <a:t> actually ?</a:t>
            </a:r>
            <a:br>
              <a:rPr lang="en-US" dirty="0"/>
            </a:br>
            <a:r>
              <a:rPr lang="en-US" dirty="0"/>
              <a:t>(I spoke of it last lesson about </a:t>
            </a:r>
            <a:r>
              <a:rPr lang="en-US" dirty="0">
                <a:latin typeface="Courier" pitchFamily="2" charset="0"/>
              </a:rPr>
              <a:t>open()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8504"/>
            <a:ext cx="12192000" cy="424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84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3943350"/>
            <a:ext cx="2947482" cy="1781670"/>
          </a:xfrm>
        </p:spPr>
        <p:txBody>
          <a:bodyPr/>
          <a:lstStyle/>
          <a:p>
            <a:r>
              <a:rPr lang="en-US" dirty="0"/>
              <a:t>List of System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7764" y="4198257"/>
            <a:ext cx="5501218" cy="527050"/>
          </a:xfrm>
        </p:spPr>
        <p:txBody>
          <a:bodyPr/>
          <a:lstStyle/>
          <a:p>
            <a:r>
              <a:rPr lang="en-US" dirty="0"/>
              <a:t>List of other subroutines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37" y="539750"/>
            <a:ext cx="4469835" cy="3536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2759" y="539750"/>
            <a:ext cx="4452666" cy="353695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125265" y="722539"/>
            <a:ext cx="0" cy="1585686"/>
          </a:xfrm>
          <a:prstGeom prst="straightConnector1">
            <a:avLst/>
          </a:prstGeom>
          <a:ln w="38100">
            <a:solidFill>
              <a:schemeClr val="bg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776686" y="655864"/>
            <a:ext cx="7258" cy="236764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 txBox="1">
            <a:spLocks/>
          </p:cNvSpPr>
          <p:nvPr/>
        </p:nvSpPr>
        <p:spPr>
          <a:xfrm>
            <a:off x="3585936" y="5373914"/>
            <a:ext cx="5501218" cy="527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chemeClr val="accent1"/>
                </a:solidFill>
              </a:rPr>
              <a:t>See the scrollbars for scale</a:t>
            </a:r>
          </a:p>
        </p:txBody>
      </p:sp>
    </p:spTree>
    <p:extLst>
      <p:ext uri="{BB962C8B-B14F-4D97-AF65-F5344CB8AC3E}">
        <p14:creationId xmlns:p14="http://schemas.microsoft.com/office/powerpoint/2010/main" val="269839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never found </a:t>
            </a:r>
            <a:r>
              <a:rPr lang="en-US" dirty="0">
                <a:latin typeface="Courier" pitchFamily="2" charset="0"/>
              </a:rPr>
              <a:t>listen()</a:t>
            </a:r>
            <a:r>
              <a:rPr lang="en-US" dirty="0"/>
              <a:t> per-se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 a </a:t>
            </a:r>
            <a:r>
              <a:rPr lang="en-US" dirty="0" err="1">
                <a:solidFill>
                  <a:srgbClr val="002060"/>
                </a:solidFill>
                <a:latin typeface="Courier" pitchFamily="2" charset="0"/>
              </a:rPr>
              <a:t>apr_socket_listen</a:t>
            </a:r>
            <a:r>
              <a:rPr lang="en-US" dirty="0">
                <a:solidFill>
                  <a:srgbClr val="002060"/>
                </a:solidFill>
                <a:latin typeface="Courier" pitchFamily="2" charset="0"/>
              </a:rPr>
              <a:t>()</a:t>
            </a:r>
            <a:r>
              <a:rPr lang="en-US" dirty="0"/>
              <a:t> instead</a:t>
            </a:r>
          </a:p>
          <a:p>
            <a:r>
              <a:rPr lang="en-US" dirty="0"/>
              <a:t>But it is the one:</a:t>
            </a:r>
          </a:p>
          <a:p>
            <a:pPr lvl="1"/>
            <a:r>
              <a:rPr lang="en-US" dirty="0"/>
              <a:t>(Googled it</a:t>
            </a:r>
          </a:p>
          <a:p>
            <a:pPr lvl="1"/>
            <a:r>
              <a:rPr lang="en-US" dirty="0"/>
              <a:t>Found </a:t>
            </a:r>
            <a:r>
              <a:rPr lang="en-US" i="1" dirty="0" err="1"/>
              <a:t>apr</a:t>
            </a:r>
            <a:endParaRPr lang="en-US" i="1" dirty="0"/>
          </a:p>
          <a:p>
            <a:pPr lvl="1"/>
            <a:r>
              <a:rPr lang="en-US" dirty="0"/>
              <a:t>Looked for a </a:t>
            </a:r>
            <a:r>
              <a:rPr lang="en-US" i="1" dirty="0" err="1"/>
              <a:t>apr</a:t>
            </a:r>
            <a:r>
              <a:rPr lang="en-US" dirty="0"/>
              <a:t> package for my OS and looked at its sources.)</a:t>
            </a:r>
          </a:p>
          <a:p>
            <a:r>
              <a:rPr lang="en-US" dirty="0"/>
              <a:t>So following the calls to that function instead…</a:t>
            </a:r>
          </a:p>
          <a:p>
            <a:r>
              <a:rPr lang="en-US" dirty="0"/>
              <a:t>…back to </a:t>
            </a:r>
            <a:r>
              <a:rPr lang="en-US" dirty="0">
                <a:solidFill>
                  <a:srgbClr val="002060"/>
                </a:solidFill>
                <a:latin typeface="Courier" pitchFamily="2" charset="0"/>
              </a:rPr>
              <a:t>main()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4216" y="2599382"/>
            <a:ext cx="4162425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419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…it turns out </a:t>
            </a:r>
            <a:r>
              <a:rPr lang="en-US" i="1" dirty="0"/>
              <a:t>Apache</a:t>
            </a:r>
            <a:r>
              <a:rPr lang="en-US" dirty="0"/>
              <a:t> has many threading implementations and several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server/</a:t>
            </a:r>
            <a:r>
              <a:rPr lang="en-US" dirty="0" err="1"/>
              <a:t>mpm</a:t>
            </a:r>
            <a:r>
              <a:rPr lang="en-US" dirty="0"/>
              <a:t>/MPM.NAMING</a:t>
            </a:r>
          </a:p>
          <a:p>
            <a:pPr lvl="1"/>
            <a:r>
              <a:rPr lang="en-US" i="1" dirty="0"/>
              <a:t>Simple</a:t>
            </a:r>
          </a:p>
          <a:p>
            <a:pPr lvl="1"/>
            <a:r>
              <a:rPr lang="en-US" i="1" dirty="0">
                <a:hlinkClick r:id="rId2"/>
              </a:rPr>
              <a:t>Prefork</a:t>
            </a:r>
            <a:endParaRPr lang="en-US" i="1" dirty="0"/>
          </a:p>
          <a:p>
            <a:pPr lvl="1"/>
            <a:r>
              <a:rPr lang="en-US" i="1" dirty="0" err="1">
                <a:hlinkClick r:id="rId3"/>
              </a:rPr>
              <a:t>Winnt</a:t>
            </a:r>
            <a:endParaRPr lang="en-US" i="1" dirty="0"/>
          </a:p>
          <a:p>
            <a:pPr lvl="1"/>
            <a:r>
              <a:rPr lang="en-US" i="1" dirty="0">
                <a:hlinkClick r:id="rId4"/>
              </a:rPr>
              <a:t>worker</a:t>
            </a:r>
            <a:endParaRPr lang="en-US" dirty="0"/>
          </a:p>
          <a:p>
            <a:pPr lvl="1"/>
            <a:r>
              <a:rPr lang="en-US" i="1" dirty="0">
                <a:hlinkClick r:id="rId5"/>
              </a:rPr>
              <a:t>Event</a:t>
            </a:r>
            <a:endParaRPr lang="en-US" i="1" dirty="0"/>
          </a:p>
          <a:p>
            <a:r>
              <a:rPr lang="en-US" dirty="0">
                <a:hlinkClick r:id="rId6"/>
              </a:rPr>
              <a:t>https://stackoverflow.com/questions/16354460/forking-vs-threading</a:t>
            </a:r>
            <a:endParaRPr lang="en-US" dirty="0"/>
          </a:p>
          <a:p>
            <a:pPr lvl="1"/>
            <a:r>
              <a:rPr lang="en-US" dirty="0"/>
              <a:t>(^due to </a:t>
            </a:r>
            <a:r>
              <a:rPr lang="en-US" i="1" dirty="0"/>
              <a:t>fork</a:t>
            </a:r>
            <a:r>
              <a:rPr lang="en-US" dirty="0"/>
              <a:t> being prevalent on UNIX vs threads on MS Windows…)</a:t>
            </a:r>
          </a:p>
          <a:p>
            <a:r>
              <a:rPr lang="en-US" dirty="0">
                <a:hlinkClick r:id="rId7"/>
              </a:rPr>
              <a:t>https://serverfault.com/questions/383526/how-do-i-select-which-apache-mpm-to-use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13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Mine is </a:t>
            </a:r>
            <a:r>
              <a:rPr lang="en-US" i="1" dirty="0"/>
              <a:t>Prefork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1654629"/>
            <a:ext cx="7315200" cy="296817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0070C0"/>
                </a:solidFill>
                <a:latin typeface="Courier" pitchFamily="2" charset="0"/>
              </a:rPr>
              <a:t>…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urier" pitchFamily="2" charset="0"/>
              </a:rPr>
            </a:b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#</a:t>
            </a:r>
            <a:r>
              <a:rPr lang="en-US" sz="1600" dirty="0" err="1">
                <a:solidFill>
                  <a:srgbClr val="FF0000"/>
                </a:solidFill>
                <a:latin typeface="Courier" pitchFamily="2" charset="0"/>
              </a:rPr>
              <a:t>LoadModule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urier" pitchFamily="2" charset="0"/>
              </a:rPr>
              <a:t>mpm_event_module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 lib/httpd/mod_mpm_event.so</a:t>
            </a:r>
            <a:br>
              <a:rPr lang="en-US" sz="1600" dirty="0">
                <a:solidFill>
                  <a:srgbClr val="FF0000"/>
                </a:solidFill>
                <a:latin typeface="Courier" pitchFamily="2" charset="0"/>
              </a:rPr>
            </a:br>
            <a:r>
              <a:rPr lang="en-US" sz="1600" dirty="0" err="1">
                <a:solidFill>
                  <a:srgbClr val="0070C0"/>
                </a:solidFill>
                <a:latin typeface="Courier" pitchFamily="2" charset="0"/>
              </a:rPr>
              <a:t>LoadModule</a:t>
            </a:r>
            <a:r>
              <a:rPr lang="en-US" sz="1600" dirty="0">
                <a:solidFill>
                  <a:srgbClr val="0070C0"/>
                </a:solidFill>
                <a:latin typeface="Courier" pitchFamily="2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Courier" pitchFamily="2" charset="0"/>
              </a:rPr>
              <a:t>mpm_prefork_module</a:t>
            </a:r>
            <a:r>
              <a:rPr lang="en-US" sz="1600" dirty="0">
                <a:solidFill>
                  <a:srgbClr val="0070C0"/>
                </a:solidFill>
                <a:latin typeface="Courier" pitchFamily="2" charset="0"/>
              </a:rPr>
              <a:t> lib/httpd/mod_mpm_prefork.so</a:t>
            </a:r>
            <a:br>
              <a:rPr lang="en-US" sz="1600" dirty="0">
                <a:solidFill>
                  <a:srgbClr val="0070C0"/>
                </a:solidFill>
                <a:latin typeface="Courier" pitchFamily="2" charset="0"/>
              </a:rPr>
            </a:b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#</a:t>
            </a:r>
            <a:r>
              <a:rPr lang="en-US" sz="1600" dirty="0" err="1">
                <a:solidFill>
                  <a:srgbClr val="FF0000"/>
                </a:solidFill>
                <a:latin typeface="Courier" pitchFamily="2" charset="0"/>
              </a:rPr>
              <a:t>LoadModule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urier" pitchFamily="2" charset="0"/>
              </a:rPr>
              <a:t>mpm_worker_module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 lib/httpd/mod_mpm_worker.so</a:t>
            </a:r>
            <a:br>
              <a:rPr lang="en-US" sz="1600" dirty="0">
                <a:solidFill>
                  <a:srgbClr val="FF0000"/>
                </a:solidFill>
                <a:latin typeface="Courier" pitchFamily="2" charset="0"/>
              </a:rPr>
            </a:br>
            <a:r>
              <a:rPr lang="en-US" sz="1600" dirty="0">
                <a:solidFill>
                  <a:srgbClr val="0070C0"/>
                </a:solidFill>
                <a:latin typeface="Courier" pitchFamily="2" charset="0"/>
              </a:rPr>
              <a:t>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02514" y="48260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httpd.conf</a:t>
            </a:r>
            <a:r>
              <a:rPr lang="en-US" dirty="0"/>
              <a:t> for </a:t>
            </a:r>
            <a:r>
              <a:rPr lang="en-US" dirty="0">
                <a:hlinkClick r:id="rId2"/>
              </a:rPr>
              <a:t>http://lanvaux.ca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88800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(nothing to do with the topic.)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7502D32-04C4-5F81-A432-6972AA6B9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739" y="2162701"/>
            <a:ext cx="3267868" cy="25325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47E9A1E-6A9F-F2A0-7147-80451674A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3614" y="2162702"/>
            <a:ext cx="3382959" cy="25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00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Balking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Bail when an object is not in a correct state to execute a method</a:t>
            </a:r>
          </a:p>
          <a:p>
            <a:r>
              <a:rPr lang="en-US" i="1" dirty="0"/>
              <a:t>Anti</a:t>
            </a:r>
            <a:r>
              <a:rPr lang="en-US" dirty="0"/>
              <a:t> pattern</a:t>
            </a:r>
          </a:p>
          <a:p>
            <a:r>
              <a:rPr lang="en-US" dirty="0"/>
              <a:t>Dual of `</a:t>
            </a:r>
            <a:r>
              <a:rPr lang="en-US" b="1" dirty="0"/>
              <a:t>Guarded Suspension</a:t>
            </a:r>
            <a:r>
              <a:rPr lang="en-US" dirty="0"/>
              <a:t>’ Design Pattern </a:t>
            </a:r>
            <a:br>
              <a:rPr lang="en-US" dirty="0"/>
            </a:br>
            <a:r>
              <a:rPr lang="en-US" dirty="0"/>
              <a:t>(Used when object can be in a state where it is impossible to execute a method for </a:t>
            </a:r>
            <a:r>
              <a:rPr lang="en-US" b="1" i="1" dirty="0"/>
              <a:t>too long</a:t>
            </a:r>
            <a:r>
              <a:rPr lang="en-US" dirty="0"/>
              <a:t>.)</a:t>
            </a:r>
          </a:p>
          <a:p>
            <a:pPr marL="5029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22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Block a group of thread of known sized until all have reached the known sized:</a:t>
            </a:r>
          </a:p>
          <a:p>
            <a:pPr lvl="1"/>
            <a:r>
              <a:rPr lang="en-US" dirty="0"/>
              <a:t>C++ </a:t>
            </a:r>
            <a:r>
              <a:rPr lang="en-US" dirty="0" err="1">
                <a:latin typeface="Courier" pitchFamily="2" charset="0"/>
              </a:rPr>
              <a:t>std</a:t>
            </a:r>
            <a:r>
              <a:rPr lang="en-US" dirty="0">
                <a:latin typeface="Courier" pitchFamily="2" charset="0"/>
              </a:rPr>
              <a:t>::barrier</a:t>
            </a:r>
          </a:p>
          <a:p>
            <a:pPr lvl="1"/>
            <a:r>
              <a:rPr lang="en-US" dirty="0"/>
              <a:t>Python </a:t>
            </a:r>
            <a:r>
              <a:rPr lang="en-US" dirty="0" err="1">
                <a:latin typeface="Courier" pitchFamily="2" charset="0"/>
              </a:rPr>
              <a:t>threading.Barrier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57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Double-checked 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check whether the object is locked before locking it yourself</a:t>
            </a:r>
          </a:p>
          <a:p>
            <a:pPr lvl="1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mutex</a:t>
            </a:r>
            <a:r>
              <a:rPr lang="en-US" dirty="0"/>
              <a:t>::</a:t>
            </a:r>
            <a:r>
              <a:rPr lang="en-US" dirty="0" err="1"/>
              <a:t>try_lock</a:t>
            </a:r>
            <a:endParaRPr lang="en-US" dirty="0"/>
          </a:p>
          <a:p>
            <a:pPr lvl="1"/>
            <a:r>
              <a:rPr lang="en-US" dirty="0" err="1"/>
              <a:t>WaitForSingleObject</a:t>
            </a:r>
            <a:r>
              <a:rPr lang="en-US" dirty="0"/>
              <a:t>(0)</a:t>
            </a:r>
          </a:p>
          <a:p>
            <a:pPr lvl="1"/>
            <a:r>
              <a:rPr lang="en-US" dirty="0"/>
              <a:t>test-and-set CPU instruction</a:t>
            </a:r>
          </a:p>
        </p:txBody>
      </p:sp>
    </p:spTree>
    <p:extLst>
      <p:ext uri="{BB962C8B-B14F-4D97-AF65-F5344CB8AC3E}">
        <p14:creationId xmlns:p14="http://schemas.microsoft.com/office/powerpoint/2010/main" val="3028728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Guarded suspension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Hold execution of a method until the object is in an acceptable state to execute it</a:t>
            </a:r>
          </a:p>
          <a:p>
            <a:r>
              <a:rPr lang="en-US" dirty="0"/>
              <a:t>Dual of the </a:t>
            </a:r>
            <a:r>
              <a:rPr lang="en-US" b="1" dirty="0"/>
              <a:t>Balking Pattern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(For when the object will be in a state unacceptable to execute a method for a </a:t>
            </a:r>
            <a:r>
              <a:rPr lang="en-US" b="1" dirty="0"/>
              <a:t>known</a:t>
            </a:r>
            <a:r>
              <a:rPr lang="en-US" dirty="0"/>
              <a:t> and </a:t>
            </a:r>
            <a:r>
              <a:rPr lang="en-US" b="1" dirty="0"/>
              <a:t>acceptable</a:t>
            </a:r>
            <a:r>
              <a:rPr lang="en-US" dirty="0"/>
              <a:t> time.</a:t>
            </a:r>
          </a:p>
        </p:txBody>
      </p:sp>
    </p:spTree>
    <p:extLst>
      <p:ext uri="{BB962C8B-B14F-4D97-AF65-F5344CB8AC3E}">
        <p14:creationId xmlns:p14="http://schemas.microsoft.com/office/powerpoint/2010/main" val="226641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526601" cy="4601183"/>
          </a:xfrm>
        </p:spPr>
        <p:txBody>
          <a:bodyPr>
            <a:normAutofit/>
          </a:bodyPr>
          <a:lstStyle/>
          <a:p>
            <a:r>
              <a:rPr lang="en-US" dirty="0"/>
              <a:t>Leader/Followers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4437888"/>
            <a:ext cx="7315200" cy="154686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https://stackoverflow.com/questions/3058272/explain-leader-follower-pattern</a:t>
            </a:r>
            <a:endParaRPr lang="en-US" dirty="0"/>
          </a:p>
          <a:p>
            <a:r>
              <a:rPr lang="en-US" dirty="0"/>
              <a:t>When not enough threads can be created due to platform limitation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9268" y="463294"/>
            <a:ext cx="7315200" cy="388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9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Extension of simple-lock:</a:t>
            </a:r>
          </a:p>
          <a:p>
            <a:r>
              <a:rPr lang="en-US" dirty="0"/>
              <a:t>Protect all access through methods behind a lock</a:t>
            </a:r>
          </a:p>
          <a:p>
            <a:r>
              <a:rPr lang="en-US" dirty="0"/>
              <a:t>Simple but error-prone</a:t>
            </a:r>
          </a:p>
        </p:txBody>
      </p:sp>
    </p:spTree>
    <p:extLst>
      <p:ext uri="{BB962C8B-B14F-4D97-AF65-F5344CB8AC3E}">
        <p14:creationId xmlns:p14="http://schemas.microsoft.com/office/powerpoint/2010/main" val="3125862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Nuclear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Fusion/Fission </a:t>
            </a:r>
          </a:p>
          <a:p>
            <a:r>
              <a:rPr lang="en-US" dirty="0"/>
              <a:t>Only found on Wikipedia (with comments)</a:t>
            </a:r>
          </a:p>
          <a:p>
            <a:r>
              <a:rPr lang="en-US" dirty="0"/>
              <a:t>Used for ALSA implementation (sound on Linux.)</a:t>
            </a:r>
          </a:p>
          <a:p>
            <a:r>
              <a:rPr lang="en-US" dirty="0">
                <a:hlinkClick r:id="rId2"/>
              </a:rPr>
              <a:t>https://en.wikipedia.org/wiki/Fork_bomb</a:t>
            </a:r>
            <a:r>
              <a:rPr 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735" y="3979605"/>
            <a:ext cx="3591539" cy="221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0809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1306</TotalTime>
  <Words>524</Words>
  <Application>Microsoft Office PowerPoint</Application>
  <PresentationFormat>Widescreen</PresentationFormat>
  <Paragraphs>104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Corbel</vt:lpstr>
      <vt:lpstr>Courier</vt:lpstr>
      <vt:lpstr>Courier New</vt:lpstr>
      <vt:lpstr>Wingdings 2</vt:lpstr>
      <vt:lpstr>Frame</vt:lpstr>
      <vt:lpstr>Design Patterns for Concurrency</vt:lpstr>
      <vt:lpstr>Active Object</vt:lpstr>
      <vt:lpstr>Balking pattern</vt:lpstr>
      <vt:lpstr>Barrier</vt:lpstr>
      <vt:lpstr>Double-checked locking</vt:lpstr>
      <vt:lpstr>Guarded suspension</vt:lpstr>
      <vt:lpstr>Leader/Followers</vt:lpstr>
      <vt:lpstr>Monitor Object</vt:lpstr>
      <vt:lpstr>Nuclear reaction</vt:lpstr>
      <vt:lpstr>Reactor pattern</vt:lpstr>
      <vt:lpstr>Read write lock pattern</vt:lpstr>
      <vt:lpstr>Scheduler pattern</vt:lpstr>
      <vt:lpstr>Thread pool pattern</vt:lpstr>
      <vt:lpstr>Thread-local storage</vt:lpstr>
      <vt:lpstr>But wait… …there is more!</vt:lpstr>
      <vt:lpstr>But What’s Really Used in production ?</vt:lpstr>
      <vt:lpstr>Can you guess?</vt:lpstr>
      <vt:lpstr>Still not?</vt:lpstr>
      <vt:lpstr>Let’s have a look!</vt:lpstr>
      <vt:lpstr>Looked for `listen’ in the “core” source code</vt:lpstr>
      <vt:lpstr>PowerPoint Presentation</vt:lpstr>
      <vt:lpstr>But why listen() actually ? (I spoke of it last lesson about open())</vt:lpstr>
      <vt:lpstr>But why listen() actually ? (I spoke of it last lesson about open())</vt:lpstr>
      <vt:lpstr>But why listen() actually ? (I spoke of it last lesson about open())</vt:lpstr>
      <vt:lpstr>List of System calls</vt:lpstr>
      <vt:lpstr>I never found listen() per-se</vt:lpstr>
      <vt:lpstr>…it turns out Apache has many threading implementations and several models</vt:lpstr>
      <vt:lpstr>Mine is Prefork</vt:lpstr>
      <vt:lpstr>Scheduling (nothing to do with the topic.)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Germain Le Chapelain</dc:creator>
  <cp:lastModifiedBy>Germain Le Chapelain</cp:lastModifiedBy>
  <cp:revision>36</cp:revision>
  <dcterms:created xsi:type="dcterms:W3CDTF">2023-02-27T21:24:10Z</dcterms:created>
  <dcterms:modified xsi:type="dcterms:W3CDTF">2023-02-28T19:44:00Z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dde0556-1f76-452e-9e94-03158f226e4e_Enabled">
    <vt:lpwstr>true</vt:lpwstr>
  </property>
  <property fmtid="{D5CDD505-2E9C-101B-9397-08002B2CF9AE}" pid="3" name="MSIP_Label_cdde0556-1f76-452e-9e94-03158f226e4e_SetDate">
    <vt:lpwstr>2023-02-28T18:40:17Z</vt:lpwstr>
  </property>
  <property fmtid="{D5CDD505-2E9C-101B-9397-08002B2CF9AE}" pid="4" name="MSIP_Label_cdde0556-1f76-452e-9e94-03158f226e4e_Method">
    <vt:lpwstr>Standard</vt:lpwstr>
  </property>
  <property fmtid="{D5CDD505-2E9C-101B-9397-08002B2CF9AE}" pid="5" name="MSIP_Label_cdde0556-1f76-452e-9e94-03158f226e4e_Name">
    <vt:lpwstr>Private</vt:lpwstr>
  </property>
  <property fmtid="{D5CDD505-2E9C-101B-9397-08002B2CF9AE}" pid="6" name="MSIP_Label_cdde0556-1f76-452e-9e94-03158f226e4e_SiteId">
    <vt:lpwstr>7015a19d-0dbb-4c31-8709-253cf07f631f</vt:lpwstr>
  </property>
  <property fmtid="{D5CDD505-2E9C-101B-9397-08002B2CF9AE}" pid="7" name="MSIP_Label_cdde0556-1f76-452e-9e94-03158f226e4e_ActionId">
    <vt:lpwstr>29c693bb-0306-43cc-a973-5bb613ce0cff</vt:lpwstr>
  </property>
  <property fmtid="{D5CDD505-2E9C-101B-9397-08002B2CF9AE}" pid="8" name="MSIP_Label_cdde0556-1f76-452e-9e94-03158f226e4e_ContentBits">
    <vt:lpwstr>0</vt:lpwstr>
  </property>
</Properties>
</file>